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PT Sans Narrow" panose="020B0506020203020204" pitchFamily="3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0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a79b813d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9a79b813d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9a79b813dd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9a79b813dd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a79b813d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9a79b813d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a79b813dd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9a79b813dd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9a79b813dd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9a79b813dd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9a79b813dd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9a79b813dd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9a79b813dd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9a79b813dd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a79b813dd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9a79b813dd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9a79b813dd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9a79b813dd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9a79b813dd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9a79b813dd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9a79b813d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9a79b813d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f571f805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f571f805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31e37fb9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31e37fb9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78ce4f97d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78ce4f97d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a79b813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a79b813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9a79b813d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9a79b813d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a79b813d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a79b813d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a79b813d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9a79b813d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9a79b813dd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9a79b813dd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9a79b813d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9a79b813d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9a79b813d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9a79b813d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36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CS3210 Tut 6 + Lab 6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6750" y="28412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Interconnects +</a:t>
            </a:r>
            <a:br>
              <a:rPr lang="en"/>
            </a:br>
            <a:r>
              <a:rPr lang="en"/>
              <a:t>Benchmarking 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2718000" y="4344300"/>
            <a:ext cx="3708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Slides </a:t>
            </a:r>
            <a:r>
              <a:rPr lang="en" strike="sngStrike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mis</a:t>
            </a:r>
            <a:r>
              <a:rPr lang="en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appropriated from Zhi Heng’s, inspired from Sriram</a:t>
            </a:r>
            <a:endParaRPr dirty="0">
              <a:solidFill>
                <a:srgbClr val="8E7CC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Q1: YX Routing</a:t>
            </a: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514" y="1714825"/>
            <a:ext cx="4968000" cy="31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/>
        </p:nvSpPr>
        <p:spPr>
          <a:xfrm>
            <a:off x="859674" y="2816275"/>
            <a:ext cx="1615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T=4: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4 cycles for </a:t>
            </a:r>
            <a:r>
              <a:rPr lang="en" i="1">
                <a:latin typeface="Open Sans"/>
                <a:ea typeface="Open Sans"/>
                <a:cs typeface="Open Sans"/>
                <a:sym typeface="Open Sans"/>
              </a:rPr>
              <a:t>second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packet </a:t>
            </a:r>
            <a:br>
              <a:rPr lang="en"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11 → 12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4" name="Google Shape;144;p22"/>
          <p:cNvCxnSpPr/>
          <p:nvPr/>
        </p:nvCxnSpPr>
        <p:spPr>
          <a:xfrm>
            <a:off x="4366159" y="3398800"/>
            <a:ext cx="4956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5" name="Google Shape;145;p22"/>
          <p:cNvSpPr txBox="1"/>
          <p:nvPr/>
        </p:nvSpPr>
        <p:spPr>
          <a:xfrm>
            <a:off x="859674" y="1961625"/>
            <a:ext cx="1615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T=0: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4 cycles for </a:t>
            </a:r>
            <a:r>
              <a:rPr lang="en" i="1">
                <a:latin typeface="Open Sans"/>
                <a:ea typeface="Open Sans"/>
                <a:cs typeface="Open Sans"/>
                <a:sym typeface="Open Sans"/>
              </a:rPr>
              <a:t>first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packet 11 → 12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6" name="Google Shape;146;p22"/>
          <p:cNvCxnSpPr/>
          <p:nvPr/>
        </p:nvCxnSpPr>
        <p:spPr>
          <a:xfrm>
            <a:off x="4366159" y="3183250"/>
            <a:ext cx="4956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" name="Google Shape;147;p22"/>
          <p:cNvSpPr txBox="1"/>
          <p:nvPr/>
        </p:nvSpPr>
        <p:spPr>
          <a:xfrm>
            <a:off x="859673" y="3783125"/>
            <a:ext cx="1615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11 → 12 link</a:t>
            </a:r>
            <a:r>
              <a:rPr lang="en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is free from </a:t>
            </a:r>
            <a:r>
              <a:rPr lang="en" b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T = 8 </a:t>
            </a:r>
            <a:r>
              <a:rPr lang="en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onwards!</a:t>
            </a:r>
            <a:endParaRPr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311700" y="1152425"/>
            <a:ext cx="7383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What we know: First packet from 0 arrives at node 11 </a:t>
            </a: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by T=12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Tracing the message from 11 → 13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Q1: YX Routing</a:t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514" y="1714825"/>
            <a:ext cx="4968000" cy="31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/>
        </p:nvSpPr>
        <p:spPr>
          <a:xfrm>
            <a:off x="859674" y="2816275"/>
            <a:ext cx="1615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T=8: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4 cycles for </a:t>
            </a:r>
            <a:r>
              <a:rPr lang="en" i="1">
                <a:latin typeface="Open Sans"/>
                <a:ea typeface="Open Sans"/>
                <a:cs typeface="Open Sans"/>
                <a:sym typeface="Open Sans"/>
              </a:rPr>
              <a:t>second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packet </a:t>
            </a:r>
            <a:br>
              <a:rPr lang="en"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12 → 13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6" name="Google Shape;156;p23"/>
          <p:cNvCxnSpPr/>
          <p:nvPr/>
        </p:nvCxnSpPr>
        <p:spPr>
          <a:xfrm>
            <a:off x="5513609" y="3395800"/>
            <a:ext cx="4956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" name="Google Shape;157;p23"/>
          <p:cNvSpPr txBox="1"/>
          <p:nvPr/>
        </p:nvSpPr>
        <p:spPr>
          <a:xfrm>
            <a:off x="859674" y="1961625"/>
            <a:ext cx="1615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T=4: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4 cycles for </a:t>
            </a:r>
            <a:r>
              <a:rPr lang="en" i="1">
                <a:latin typeface="Open Sans"/>
                <a:ea typeface="Open Sans"/>
                <a:cs typeface="Open Sans"/>
                <a:sym typeface="Open Sans"/>
              </a:rPr>
              <a:t>first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packet 12 → 13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8" name="Google Shape;158;p23"/>
          <p:cNvCxnSpPr/>
          <p:nvPr/>
        </p:nvCxnSpPr>
        <p:spPr>
          <a:xfrm>
            <a:off x="5513609" y="3180250"/>
            <a:ext cx="4956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Google Shape;159;p23"/>
          <p:cNvSpPr txBox="1"/>
          <p:nvPr/>
        </p:nvSpPr>
        <p:spPr>
          <a:xfrm>
            <a:off x="859673" y="3783125"/>
            <a:ext cx="16155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2nd packet from node 11 is received by 13 at </a:t>
            </a:r>
            <a:r>
              <a:rPr lang="en" b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T=12!</a:t>
            </a:r>
            <a:endParaRPr b="1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No contention!</a:t>
            </a:r>
            <a:endParaRPr b="1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311700" y="1152425"/>
            <a:ext cx="7383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For completion, continue tracing the message from 11 → 13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this question matter?</a:t>
            </a:r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Many, many supercomputers use Torus networks (mesh + edges are connected together)</a:t>
            </a:r>
            <a:endParaRPr/>
          </a:p>
          <a:p>
            <a:pPr marL="457200" lvl="0" indent="-342900" algn="l" rtl="0"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gives an idea of the resiliency and flexibility of such networks</a:t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48347"/>
            <a:ext cx="9144000" cy="1315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Q2: Indirect Interconnects: Omega</a:t>
            </a:r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want to connect 8 processing units and 8 memory units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240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If Omega network: how many stages and switches per stage?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Q2: Indirect Interconnects: Omega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1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want to connect 8 processing units and 8 memory units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If Omega network: how many stages and switches per stage?</a:t>
            </a:r>
            <a:endParaRPr>
              <a:solidFill>
                <a:srgbClr val="0B5394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>
                <a:solidFill>
                  <a:schemeClr val="accent5"/>
                </a:solidFill>
              </a:rPr>
              <a:t>log</a:t>
            </a:r>
            <a:r>
              <a:rPr lang="en" baseline="-25000">
                <a:solidFill>
                  <a:schemeClr val="accent5"/>
                </a:solidFill>
              </a:rPr>
              <a:t>2</a:t>
            </a:r>
            <a:r>
              <a:rPr lang="en">
                <a:solidFill>
                  <a:schemeClr val="accent5"/>
                </a:solidFill>
              </a:rPr>
              <a:t>(8) stages = 3 stages</a:t>
            </a:r>
            <a:endParaRPr>
              <a:solidFill>
                <a:schemeClr val="accent5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>
                <a:solidFill>
                  <a:schemeClr val="accent5"/>
                </a:solidFill>
              </a:rPr>
              <a:t>n/2 switches per stage = 8/2 = 4 switches per stage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615" y="3223500"/>
            <a:ext cx="4728911" cy="921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875" y="2732225"/>
            <a:ext cx="3290425" cy="21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this question matter?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Indirect interconnects have a lot of flexibility at the expense of cost (+ perhaps switching time)</a:t>
            </a:r>
            <a:endParaRPr/>
          </a:p>
          <a:p>
            <a:pPr marL="457200" lvl="0" indent="-342900" algn="l" rtl="0"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Sometimes preferred for </a:t>
            </a:r>
            <a:r>
              <a:rPr lang="en" b="1"/>
              <a:t>heterogeneous connections </a:t>
            </a:r>
            <a:r>
              <a:rPr lang="en"/>
              <a:t>(e.g., CPU -&gt; memory, etc)</a:t>
            </a:r>
            <a:endParaRPr/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350" y="1018549"/>
            <a:ext cx="2995075" cy="2060975"/>
          </a:xfrm>
          <a:prstGeom prst="rect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274" y="3151500"/>
            <a:ext cx="2893225" cy="1832375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Illinois Cedar Multiprocessor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IBM RP3</a:t>
            </a:r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5950" y="-1"/>
            <a:ext cx="2584275" cy="23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9375" y="2353850"/>
            <a:ext cx="3615426" cy="271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3450" y="2038175"/>
            <a:ext cx="352425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6 (Optional)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6: Benchmarking</a:t>
            </a:r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Won’t go into too much detail, but quick overview</a:t>
            </a:r>
            <a:endParaRPr dirty="0"/>
          </a:p>
          <a:p>
            <a:pPr marL="457200" lvl="0" indent="-342900" algn="l" rtl="0"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Goal:</a:t>
            </a:r>
            <a:r>
              <a:rPr lang="en" dirty="0"/>
              <a:t> Run Serial/OpenMP/MPI NASA benchmark on Slurm and compare performance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Alternative: Do the </a:t>
            </a:r>
            <a:r>
              <a:rPr lang="en" u="sng" dirty="0"/>
              <a:t>HPL benchmark</a:t>
            </a:r>
            <a:r>
              <a:rPr lang="en" dirty="0"/>
              <a:t>, but very time-consuming! Do email Prof Cristina &amp; Sriram if you want to attempt it.</a:t>
            </a:r>
            <a:endParaRPr dirty="0"/>
          </a:p>
          <a:p>
            <a:pPr marL="457200" lvl="0" indent="-342900" algn="l" rtl="0"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" i="1" dirty="0"/>
              <a:t>Bonus</a:t>
            </a:r>
            <a:r>
              <a:rPr lang="en" dirty="0"/>
              <a:t> 2% to get up to your 10% lab/tut grade (if fallen short somewhere)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Will finish Lab 4 marking by tomorrow, so you know if you need extra marks somewhere….</a:t>
            </a:r>
            <a:endParaRPr dirty="0"/>
          </a:p>
          <a:p>
            <a:pPr marL="457200" lvl="0" indent="-342900" algn="l" rtl="0">
              <a:spcBef>
                <a:spcPts val="2000"/>
              </a:spcBef>
              <a:spcAft>
                <a:spcPts val="2000"/>
              </a:spcAft>
              <a:buClr>
                <a:srgbClr val="990000"/>
              </a:buClr>
              <a:buSzPts val="1800"/>
              <a:buChar char="●"/>
            </a:pPr>
            <a:r>
              <a:rPr lang="en" b="1" dirty="0">
                <a:solidFill>
                  <a:srgbClr val="990000"/>
                </a:solidFill>
              </a:rPr>
              <a:t>Submit by Saturday</a:t>
            </a:r>
            <a:endParaRPr b="1" dirty="0"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Revisiting Interconnects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go from here</a:t>
            </a:r>
            <a:endParaRPr/>
          </a:p>
        </p:txBody>
      </p:sp>
      <p:sp>
        <p:nvSpPr>
          <p:cNvPr id="226" name="Google Shape;226;p33"/>
          <p:cNvSpPr/>
          <p:nvPr/>
        </p:nvSpPr>
        <p:spPr>
          <a:xfrm>
            <a:off x="3932725" y="1305100"/>
            <a:ext cx="892500" cy="42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CS3210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7" name="Google Shape;227;p33"/>
          <p:cNvCxnSpPr>
            <a:stCxn id="226" idx="2"/>
            <a:endCxn id="228" idx="0"/>
          </p:cNvCxnSpPr>
          <p:nvPr/>
        </p:nvCxnSpPr>
        <p:spPr>
          <a:xfrm>
            <a:off x="4378975" y="1729300"/>
            <a:ext cx="363000" cy="81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" name="Google Shape;229;p33"/>
          <p:cNvCxnSpPr/>
          <p:nvPr/>
        </p:nvCxnSpPr>
        <p:spPr>
          <a:xfrm flipH="1">
            <a:off x="1503925" y="1715850"/>
            <a:ext cx="2428800" cy="92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" name="Google Shape;230;p33"/>
          <p:cNvCxnSpPr/>
          <p:nvPr/>
        </p:nvCxnSpPr>
        <p:spPr>
          <a:xfrm>
            <a:off x="4812575" y="1733400"/>
            <a:ext cx="2827500" cy="8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1" name="Google Shape;231;p33"/>
          <p:cNvSpPr txBox="1"/>
          <p:nvPr/>
        </p:nvSpPr>
        <p:spPr>
          <a:xfrm>
            <a:off x="3649350" y="3314900"/>
            <a:ext cx="18453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????????</a:t>
            </a:r>
            <a:endParaRPr sz="3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 to go from here (Zhi Heng’s perspective + mine)</a:t>
            </a:r>
            <a:endParaRPr dirty="0"/>
          </a:p>
        </p:txBody>
      </p:sp>
      <p:sp>
        <p:nvSpPr>
          <p:cNvPr id="237" name="Google Shape;237;p34"/>
          <p:cNvSpPr/>
          <p:nvPr/>
        </p:nvSpPr>
        <p:spPr>
          <a:xfrm>
            <a:off x="3946813" y="1305475"/>
            <a:ext cx="892500" cy="42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CS3210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3206475" y="2501550"/>
            <a:ext cx="2833200" cy="963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Open Sans"/>
                <a:ea typeface="Open Sans"/>
                <a:cs typeface="Open Sans"/>
                <a:sym typeface="Open Sans"/>
              </a:rPr>
              <a:t>CS3211 ★</a:t>
            </a:r>
            <a:endParaRPr sz="13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Open Sans"/>
                <a:ea typeface="Open Sans"/>
                <a:cs typeface="Open Sans"/>
                <a:sym typeface="Open Sans"/>
              </a:rPr>
              <a:t>Learn how different programming languages implement parallelism</a:t>
            </a:r>
            <a:br>
              <a:rPr lang="en" sz="1300" dirty="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100" dirty="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(git gud at modern C++, Go and Rust)</a:t>
            </a:r>
            <a:endParaRPr sz="1100" dirty="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34"/>
          <p:cNvSpPr/>
          <p:nvPr/>
        </p:nvSpPr>
        <p:spPr>
          <a:xfrm>
            <a:off x="86175" y="2529675"/>
            <a:ext cx="3032700" cy="841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Open Sans"/>
                <a:ea typeface="Open Sans"/>
                <a:cs typeface="Open Sans"/>
                <a:sym typeface="Open Sans"/>
              </a:rPr>
              <a:t>CS4231 ★</a:t>
            </a:r>
            <a:endParaRPr sz="13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Open Sans"/>
                <a:ea typeface="Open Sans"/>
                <a:cs typeface="Open Sans"/>
                <a:sym typeface="Open Sans"/>
              </a:rPr>
              <a:t>Learn theory of parallel algorithms</a:t>
            </a:r>
            <a:endParaRPr sz="13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(Funny NUSMods reviews, still good to take)</a:t>
            </a:r>
            <a:br>
              <a:rPr lang="en" sz="1100" dirty="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100" dirty="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(took it because I </a:t>
            </a:r>
            <a:r>
              <a:rPr lang="en" sz="1100" i="1" u="sng" dirty="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thought</a:t>
            </a:r>
            <a:r>
              <a:rPr lang="en" sz="1100" dirty="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 I’m good at algos)</a:t>
            </a:r>
            <a:endParaRPr sz="1100" dirty="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p34"/>
          <p:cNvSpPr/>
          <p:nvPr/>
        </p:nvSpPr>
        <p:spPr>
          <a:xfrm>
            <a:off x="159350" y="1152425"/>
            <a:ext cx="2428800" cy="762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CS3230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STRONGLY RECOMMENDED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 as a prerequisite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1" name="Google Shape;241;p34"/>
          <p:cNvCxnSpPr>
            <a:stCxn id="237" idx="2"/>
            <a:endCxn id="238" idx="0"/>
          </p:cNvCxnSpPr>
          <p:nvPr/>
        </p:nvCxnSpPr>
        <p:spPr>
          <a:xfrm>
            <a:off x="4393063" y="1729675"/>
            <a:ext cx="230100" cy="77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2" name="Google Shape;242;p34"/>
          <p:cNvCxnSpPr>
            <a:cxnSpLocks/>
            <a:stCxn id="240" idx="2"/>
            <a:endCxn id="239" idx="0"/>
          </p:cNvCxnSpPr>
          <p:nvPr/>
        </p:nvCxnSpPr>
        <p:spPr>
          <a:xfrm>
            <a:off x="1373750" y="1914725"/>
            <a:ext cx="228775" cy="6149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3" name="Google Shape;243;p34"/>
          <p:cNvCxnSpPr>
            <a:cxnSpLocks/>
            <a:stCxn id="237" idx="1"/>
            <a:endCxn id="239" idx="0"/>
          </p:cNvCxnSpPr>
          <p:nvPr/>
        </p:nvCxnSpPr>
        <p:spPr>
          <a:xfrm flipH="1">
            <a:off x="1602525" y="1517575"/>
            <a:ext cx="2344288" cy="101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4" name="Google Shape;244;p34"/>
          <p:cNvSpPr/>
          <p:nvPr/>
        </p:nvSpPr>
        <p:spPr>
          <a:xfrm>
            <a:off x="86163" y="3979700"/>
            <a:ext cx="2353800" cy="841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Open Sans"/>
                <a:ea typeface="Open Sans"/>
                <a:cs typeface="Open Sans"/>
                <a:sym typeface="Open Sans"/>
              </a:rPr>
              <a:t>CS5223</a:t>
            </a:r>
            <a:endParaRPr sz="13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(ZH: If you want to torture yourself, Sem 2 only as YHF doesn’t entertain UG appeals)</a:t>
            </a:r>
            <a:endParaRPr sz="1100" dirty="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5" name="Google Shape;245;p34"/>
          <p:cNvCxnSpPr>
            <a:cxnSpLocks/>
            <a:stCxn id="239" idx="2"/>
            <a:endCxn id="244" idx="0"/>
          </p:cNvCxnSpPr>
          <p:nvPr/>
        </p:nvCxnSpPr>
        <p:spPr>
          <a:xfrm flipH="1">
            <a:off x="1263063" y="3371475"/>
            <a:ext cx="339462" cy="6082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6" name="Google Shape;246;p34"/>
          <p:cNvSpPr/>
          <p:nvPr/>
        </p:nvSpPr>
        <p:spPr>
          <a:xfrm>
            <a:off x="2997313" y="3957600"/>
            <a:ext cx="2287500" cy="893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Open Sans"/>
                <a:ea typeface="Open Sans"/>
                <a:cs typeface="Open Sans"/>
                <a:sym typeface="Open Sans"/>
              </a:rPr>
              <a:t>CS4212</a:t>
            </a:r>
            <a:endParaRPr sz="13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Open Sans"/>
                <a:ea typeface="Open Sans"/>
                <a:cs typeface="Open Sans"/>
                <a:sym typeface="Open Sans"/>
              </a:rPr>
              <a:t>Compilers are cool :D</a:t>
            </a:r>
            <a:endParaRPr sz="13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(Needs CS2104)</a:t>
            </a:r>
            <a:br>
              <a:rPr lang="en" sz="1100" dirty="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100" dirty="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(I live this module so much)</a:t>
            </a:r>
            <a:endParaRPr sz="1100" dirty="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" name="Google Shape;247;p34"/>
          <p:cNvSpPr/>
          <p:nvPr/>
        </p:nvSpPr>
        <p:spPr>
          <a:xfrm>
            <a:off x="5494013" y="3992600"/>
            <a:ext cx="2863500" cy="762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CS4215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Learn how different programming languages implement other stuff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8" name="Google Shape;248;p34"/>
          <p:cNvCxnSpPr>
            <a:stCxn id="238" idx="2"/>
            <a:endCxn id="246" idx="0"/>
          </p:cNvCxnSpPr>
          <p:nvPr/>
        </p:nvCxnSpPr>
        <p:spPr>
          <a:xfrm flipH="1">
            <a:off x="4140975" y="3464850"/>
            <a:ext cx="482100" cy="4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" name="Google Shape;249;p34"/>
          <p:cNvCxnSpPr>
            <a:stCxn id="238" idx="2"/>
            <a:endCxn id="247" idx="0"/>
          </p:cNvCxnSpPr>
          <p:nvPr/>
        </p:nvCxnSpPr>
        <p:spPr>
          <a:xfrm>
            <a:off x="4623075" y="3464850"/>
            <a:ext cx="2302800" cy="52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0" name="Google Shape;250;p34"/>
          <p:cNvSpPr/>
          <p:nvPr/>
        </p:nvSpPr>
        <p:spPr>
          <a:xfrm>
            <a:off x="5713950" y="1152425"/>
            <a:ext cx="3181500" cy="707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CS5239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Deeper dive into theory of performance of computing systems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1" name="Google Shape;251;p34"/>
          <p:cNvCxnSpPr>
            <a:stCxn id="237" idx="3"/>
            <a:endCxn id="250" idx="1"/>
          </p:cNvCxnSpPr>
          <p:nvPr/>
        </p:nvCxnSpPr>
        <p:spPr>
          <a:xfrm rot="10800000" flipH="1">
            <a:off x="4839313" y="1506175"/>
            <a:ext cx="874500" cy="1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2" name="Google Shape;252;p34"/>
          <p:cNvSpPr/>
          <p:nvPr/>
        </p:nvSpPr>
        <p:spPr>
          <a:xfrm>
            <a:off x="6241088" y="2339625"/>
            <a:ext cx="2863500" cy="928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Open Sans"/>
                <a:ea typeface="Open Sans"/>
                <a:cs typeface="Open Sans"/>
                <a:sym typeface="Open Sans"/>
              </a:rPr>
              <a:t>CS4223</a:t>
            </a:r>
            <a:endParaRPr sz="13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Open Sans"/>
                <a:ea typeface="Open Sans"/>
                <a:cs typeface="Open Sans"/>
                <a:sym typeface="Open Sans"/>
              </a:rPr>
              <a:t>More hardware-focused than CS3210</a:t>
            </a:r>
            <a:endParaRPr sz="13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(didn't take it as I unfortunately grad liao)</a:t>
            </a:r>
            <a:endParaRPr sz="1300"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3" name="Google Shape;253;p34"/>
          <p:cNvCxnSpPr>
            <a:endCxn id="252" idx="0"/>
          </p:cNvCxnSpPr>
          <p:nvPr/>
        </p:nvCxnSpPr>
        <p:spPr>
          <a:xfrm>
            <a:off x="4839638" y="1734825"/>
            <a:ext cx="2833200" cy="6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of Tut 6</a:t>
            </a:r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754500" cy="37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50" b="1" dirty="0"/>
              <a:t>Yipeee</a:t>
            </a:r>
            <a:endParaRPr sz="1600" b="1" dirty="0">
              <a:solidFill>
                <a:srgbClr val="CC0000"/>
              </a:solidFill>
            </a:endParaRPr>
          </a:p>
        </p:txBody>
      </p:sp>
      <p:sp>
        <p:nvSpPr>
          <p:cNvPr id="260" name="Google Shape;260;p35"/>
          <p:cNvSpPr txBox="1"/>
          <p:nvPr/>
        </p:nvSpPr>
        <p:spPr>
          <a:xfrm>
            <a:off x="4940650" y="42828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Attendance</a:t>
            </a:r>
            <a:endParaRPr sz="3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 descr="A cartoon of a small creature&#10;&#10;Description automatically generated">
            <a:extLst>
              <a:ext uri="{FF2B5EF4-FFF2-40B4-BE49-F238E27FC236}">
                <a16:creationId xmlns:a16="http://schemas.microsoft.com/office/drawing/2014/main" id="{24308504-D045-27D3-1214-F5D67FF90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492" y="1355825"/>
            <a:ext cx="2411016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Interconnects?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Parallel computing ⇒ many separate processing elements (PEs)</a:t>
            </a:r>
            <a:endParaRPr/>
          </a:p>
          <a:p>
            <a:pPr marL="457200" lvl="0" indent="-342900" algn="l" rtl="0"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could be (non-exhaustive)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CPUs ⇔ Memory banks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CPU ⇔ CPU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Processor ⇔ Processor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Entire node ⇔ Entire node</a:t>
            </a:r>
            <a:endParaRPr/>
          </a:p>
          <a:p>
            <a:pPr marL="457200" lvl="0" indent="-342900" algn="l" rtl="0">
              <a:spcBef>
                <a:spcPts val="2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We need to make an informed decision about how to connect them (as opposed to just YOLO it)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675" y="1698800"/>
            <a:ext cx="3540324" cy="16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litany of possibilities</a:t>
            </a:r>
            <a:endParaRPr dirty="0"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12" y="1044250"/>
            <a:ext cx="7949775" cy="39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Real-world interconnects</a:t>
            </a:r>
            <a:endParaRPr/>
          </a:p>
        </p:txBody>
      </p:sp>
      <p:grpSp>
        <p:nvGrpSpPr>
          <p:cNvPr id="92" name="Google Shape;92;p17"/>
          <p:cNvGrpSpPr/>
          <p:nvPr/>
        </p:nvGrpSpPr>
        <p:grpSpPr>
          <a:xfrm>
            <a:off x="396282" y="1042332"/>
            <a:ext cx="3661325" cy="1463550"/>
            <a:chOff x="317682" y="898395"/>
            <a:chExt cx="3661325" cy="1463550"/>
          </a:xfrm>
        </p:grpSpPr>
        <p:pic>
          <p:nvPicPr>
            <p:cNvPr id="93" name="Google Shape;9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7682" y="898395"/>
              <a:ext cx="1832651" cy="14635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50341" y="898402"/>
              <a:ext cx="1828667" cy="14635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2250" y="52399"/>
            <a:ext cx="3743200" cy="187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7"/>
          <p:cNvGrpSpPr/>
          <p:nvPr/>
        </p:nvGrpSpPr>
        <p:grpSpPr>
          <a:xfrm>
            <a:off x="375330" y="3102287"/>
            <a:ext cx="4857121" cy="1463525"/>
            <a:chOff x="381305" y="2967124"/>
            <a:chExt cx="4857121" cy="1463525"/>
          </a:xfrm>
        </p:grpSpPr>
        <p:pic>
          <p:nvPicPr>
            <p:cNvPr id="97" name="Google Shape;97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55901" y="3241211"/>
              <a:ext cx="2282526" cy="91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81305" y="2967124"/>
              <a:ext cx="2627795" cy="1463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9" name="Google Shape;9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1926" y="2571750"/>
            <a:ext cx="1968176" cy="19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734400" y="2710450"/>
            <a:ext cx="16500" cy="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553113" y="2485150"/>
            <a:ext cx="317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Singapore </a:t>
            </a: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NSCC: Fat Tree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4763804" y="1832850"/>
            <a:ext cx="430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Japanese </a:t>
            </a: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Fukagu 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Supercomputer:</a:t>
            </a:r>
            <a:b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6D Torus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(Tofu: "Torus Fusion")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226675" y="4500325"/>
            <a:ext cx="4387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NASA </a:t>
            </a: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Ames Pleiades: 11-D hypercube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4812100" y="4361725"/>
            <a:ext cx="4204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Canadian </a:t>
            </a: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Niagara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Supercomputer: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Dragonfly Network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Golden Reference</a:t>
            </a:r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2613600" cy="3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Some notes:</a:t>
            </a:r>
            <a:endParaRPr b="1"/>
          </a:p>
          <a:p>
            <a:pPr marL="228600" lvl="0" indent="-2028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b="1"/>
              <a:t>Degree:</a:t>
            </a:r>
            <a:r>
              <a:rPr lang="en"/>
              <a:t> maximum degree of a node (no. of links)</a:t>
            </a:r>
            <a:endParaRPr/>
          </a:p>
          <a:p>
            <a:pPr marL="228600" lvl="0" indent="-202882" algn="l" rtl="0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b="1"/>
              <a:t>Diameter:</a:t>
            </a:r>
            <a:r>
              <a:rPr lang="en"/>
              <a:t> “longest shortest path” that we can find between two nodes in the graph</a:t>
            </a:r>
            <a:endParaRPr/>
          </a:p>
          <a:p>
            <a:pPr marL="228600" lvl="0" indent="-202882" algn="l" rtl="0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b="1"/>
              <a:t>Edge connectivity:</a:t>
            </a:r>
            <a:r>
              <a:rPr lang="en"/>
              <a:t> how many edges to remove before network disconnects?</a:t>
            </a:r>
            <a:endParaRPr/>
          </a:p>
          <a:p>
            <a:pPr marL="228600" lvl="0" indent="-202882" algn="l" rtl="0">
              <a:spcBef>
                <a:spcPts val="1000"/>
              </a:spcBef>
              <a:spcAft>
                <a:spcPts val="1000"/>
              </a:spcAft>
              <a:buSzPct val="100000"/>
              <a:buChar char="●"/>
            </a:pPr>
            <a:r>
              <a:rPr lang="en" b="1"/>
              <a:t>Bisection width:</a:t>
            </a:r>
            <a:r>
              <a:rPr lang="en"/>
              <a:t> min edges to remove to split network in half</a:t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7325" y="607500"/>
            <a:ext cx="5948876" cy="405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Q1: YX Routing</a:t>
            </a: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Here: messages move vertically to correct row, then horizontally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link can transfer 1 byte of data per clock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Node 0</a:t>
            </a:r>
            <a:r>
              <a:rPr lang="en"/>
              <a:t> sends </a:t>
            </a:r>
            <a:r>
              <a:rPr lang="en" b="1"/>
              <a:t>2 packets of 4 bytes each</a:t>
            </a:r>
            <a:r>
              <a:rPr lang="en"/>
              <a:t> to </a:t>
            </a:r>
            <a:r>
              <a:rPr lang="en" b="1"/>
              <a:t>Node 14</a:t>
            </a:r>
            <a:endParaRPr b="1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Node 11</a:t>
            </a:r>
            <a:r>
              <a:rPr lang="en"/>
              <a:t> sends </a:t>
            </a:r>
            <a:r>
              <a:rPr lang="en" b="1"/>
              <a:t>2 packets of 4 bytes each</a:t>
            </a:r>
            <a:r>
              <a:rPr lang="en"/>
              <a:t> to </a:t>
            </a:r>
            <a:r>
              <a:rPr lang="en" b="1"/>
              <a:t>Node 13</a:t>
            </a:r>
            <a:endParaRPr b="1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Important info: </a:t>
            </a:r>
            <a:r>
              <a:rPr lang="en" b="1">
                <a:solidFill>
                  <a:srgbClr val="990000"/>
                </a:solidFill>
              </a:rPr>
              <a:t>packets are not</a:t>
            </a:r>
            <a:br>
              <a:rPr lang="en" b="1">
                <a:solidFill>
                  <a:srgbClr val="990000"/>
                </a:solidFill>
              </a:rPr>
            </a:br>
            <a:r>
              <a:rPr lang="en" b="1">
                <a:solidFill>
                  <a:srgbClr val="990000"/>
                </a:solidFill>
              </a:rPr>
              <a:t>pipelined byte by byte</a:t>
            </a:r>
            <a:endParaRPr b="1">
              <a:solidFill>
                <a:srgbClr val="99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Send whole packet to next node first</a:t>
            </a:r>
            <a:endParaRPr b="1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Is there contention (queueing waiting</a:t>
            </a:r>
            <a:br>
              <a:rPr lang="en">
                <a:solidFill>
                  <a:srgbClr val="0B5394"/>
                </a:solidFill>
              </a:rPr>
            </a:br>
            <a:r>
              <a:rPr lang="en">
                <a:solidFill>
                  <a:srgbClr val="0B5394"/>
                </a:solidFill>
              </a:rPr>
              <a:t>for a link to be free?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100" y="2826200"/>
            <a:ext cx="3431151" cy="217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Q1: YX Routing</a:t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514" y="1714825"/>
            <a:ext cx="4968000" cy="314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1"/>
          <p:cNvCxnSpPr/>
          <p:nvPr/>
        </p:nvCxnSpPr>
        <p:spPr>
          <a:xfrm>
            <a:off x="2742537" y="2255225"/>
            <a:ext cx="0" cy="493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" name="Google Shape;131;p21"/>
          <p:cNvSpPr txBox="1"/>
          <p:nvPr/>
        </p:nvSpPr>
        <p:spPr>
          <a:xfrm>
            <a:off x="868129" y="1926900"/>
            <a:ext cx="1588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T=0: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4 cycles for first packet 0 → 5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2" name="Google Shape;132;p21"/>
          <p:cNvCxnSpPr/>
          <p:nvPr/>
        </p:nvCxnSpPr>
        <p:spPr>
          <a:xfrm>
            <a:off x="2742524" y="3041425"/>
            <a:ext cx="0" cy="493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3" name="Google Shape;133;p21"/>
          <p:cNvSpPr txBox="1"/>
          <p:nvPr/>
        </p:nvSpPr>
        <p:spPr>
          <a:xfrm>
            <a:off x="868129" y="2751625"/>
            <a:ext cx="1588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T=4: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4 cycles for first packet 5 → 10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4" name="Google Shape;134;p21"/>
          <p:cNvCxnSpPr/>
          <p:nvPr/>
        </p:nvCxnSpPr>
        <p:spPr>
          <a:xfrm>
            <a:off x="3463730" y="3470225"/>
            <a:ext cx="48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5" name="Google Shape;135;p21"/>
          <p:cNvSpPr txBox="1"/>
          <p:nvPr/>
        </p:nvSpPr>
        <p:spPr>
          <a:xfrm>
            <a:off x="685799" y="3582925"/>
            <a:ext cx="19305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T=8: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4 cycles for first packet 10 → 11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(snapshot at T=12)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311700" y="1152425"/>
            <a:ext cx="7383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Tracing the message from 0 → 14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840</Words>
  <Application>Microsoft Office PowerPoint</Application>
  <PresentationFormat>On-screen Show (16:9)</PresentationFormat>
  <Paragraphs>112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Open Sans</vt:lpstr>
      <vt:lpstr>PT Sans Narrow</vt:lpstr>
      <vt:lpstr>Arial</vt:lpstr>
      <vt:lpstr>Tropic</vt:lpstr>
      <vt:lpstr>CS3210 Tut 6 + Lab 6</vt:lpstr>
      <vt:lpstr>Revisiting Interconnects</vt:lpstr>
      <vt:lpstr>Why Interconnects?</vt:lpstr>
      <vt:lpstr>A litany of possibilities</vt:lpstr>
      <vt:lpstr>Real-world interconnects</vt:lpstr>
      <vt:lpstr>Golden Reference</vt:lpstr>
      <vt:lpstr>Q1</vt:lpstr>
      <vt:lpstr>Q1: YX Routing</vt:lpstr>
      <vt:lpstr>Q1: YX Routing</vt:lpstr>
      <vt:lpstr>Q1: YX Routing</vt:lpstr>
      <vt:lpstr>Q1: YX Routing</vt:lpstr>
      <vt:lpstr>Why does this question matter?</vt:lpstr>
      <vt:lpstr>Q2</vt:lpstr>
      <vt:lpstr>Q2: Indirect Interconnects: Omega</vt:lpstr>
      <vt:lpstr>Q2: Indirect Interconnects: Omega</vt:lpstr>
      <vt:lpstr>Why does this question matter?</vt:lpstr>
      <vt:lpstr>Examples</vt:lpstr>
      <vt:lpstr>Lab 6 (Optional)</vt:lpstr>
      <vt:lpstr>Lab 6: Benchmarking</vt:lpstr>
      <vt:lpstr>Where to go from here</vt:lpstr>
      <vt:lpstr>Where to go from here (Zhi Heng’s perspective + mine)</vt:lpstr>
      <vt:lpstr>End of Tut 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Theodore Leebrant</cp:lastModifiedBy>
  <cp:revision>3</cp:revision>
  <dcterms:modified xsi:type="dcterms:W3CDTF">2024-11-11T06:40:04Z</dcterms:modified>
</cp:coreProperties>
</file>